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Proxima Nova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ProximaNova-bold.fntdata"/><Relationship Id="rId12" Type="http://schemas.openxmlformats.org/officeDocument/2006/relationships/font" Target="fonts/ProximaNova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roximaNova-boldItalic.fntdata"/><Relationship Id="rId14" Type="http://schemas.openxmlformats.org/officeDocument/2006/relationships/font" Target="fonts/ProximaNova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47e0957745e9fcae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47e0957745e9fcae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1ecf943cf38669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1ecf943cf38669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1ecf943cf38669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1ecf943cf38669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1ecf943cf38669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1ecf943cf38669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1ecf943cf38669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1ecf943cf38669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1ecf943cf38669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1ecf943cf38669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hyperlink" Target="https://ead2.iff.edu.br/local/mail/view.php?t=inbox&amp;m=1857&amp;offset=0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Relationship Id="rId4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agilemanifesto.org/iso/ptbr/manifesto.html" TargetMode="External"/><Relationship Id="rId4" Type="http://schemas.openxmlformats.org/officeDocument/2006/relationships/hyperlink" Target="https://www.alura.com.br/artigos/o-que-e-metodologia-agil" TargetMode="External"/><Relationship Id="rId5" Type="http://schemas.openxmlformats.org/officeDocument/2006/relationships/hyperlink" Target="https://www.youtube.com/watch?v=ycvaECDc31w&amp;t=2326s&amp;ab_channel=FabioAkita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title"/>
          </p:nvPr>
        </p:nvSpPr>
        <p:spPr>
          <a:xfrm>
            <a:off x="311700" y="1458425"/>
            <a:ext cx="8520600" cy="8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100">
                <a:solidFill>
                  <a:schemeClr val="lt1"/>
                </a:solidFill>
              </a:rPr>
              <a:t>Metodologia </a:t>
            </a:r>
            <a:r>
              <a:rPr b="1" lang="pt-BR" sz="3100">
                <a:solidFill>
                  <a:schemeClr val="lt1"/>
                </a:solidFill>
              </a:rPr>
              <a:t>Ágil</a:t>
            </a:r>
            <a:endParaRPr b="1" sz="3100">
              <a:solidFill>
                <a:schemeClr val="lt1"/>
              </a:solidFill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1320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04975" y="159875"/>
            <a:ext cx="5734050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 txBox="1"/>
          <p:nvPr>
            <p:ph idx="1" type="body"/>
          </p:nvPr>
        </p:nvSpPr>
        <p:spPr>
          <a:xfrm>
            <a:off x="311700" y="2445100"/>
            <a:ext cx="8520600" cy="21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</a:rPr>
              <a:t>Curso: </a:t>
            </a:r>
            <a:r>
              <a:rPr lang="pt-BR">
                <a:solidFill>
                  <a:schemeClr val="lt1"/>
                </a:solidFill>
              </a:rPr>
              <a:t>Bacharelado em Engenharia da Computação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</a:rPr>
              <a:t>Di</a:t>
            </a:r>
            <a:r>
              <a:rPr lang="pt-BR">
                <a:solidFill>
                  <a:schemeClr val="lt1"/>
                </a:solidFill>
              </a:rPr>
              <a:t>s</a:t>
            </a:r>
            <a:r>
              <a:rPr lang="pt-BR">
                <a:solidFill>
                  <a:schemeClr val="lt1"/>
                </a:solidFill>
              </a:rPr>
              <a:t>ciplina: Engenharia de Software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</a:rPr>
              <a:t>Professora: </a:t>
            </a:r>
            <a:r>
              <a:rPr lang="pt-BR">
                <a:solidFill>
                  <a:schemeClr val="lt1"/>
                </a:solidFill>
                <a:uFill>
                  <a:noFill/>
                </a:u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Aline Pires Vieira de Vasconcelos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>
                <a:solidFill>
                  <a:schemeClr val="lt1"/>
                </a:solidFill>
              </a:rPr>
              <a:t>Alunos: Kevin Perdomo e Marcus Mariano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>
            <p:ph type="title"/>
          </p:nvPr>
        </p:nvSpPr>
        <p:spPr>
          <a:xfrm>
            <a:off x="311700" y="445025"/>
            <a:ext cx="8520600" cy="8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100">
                <a:solidFill>
                  <a:schemeClr val="lt1"/>
                </a:solidFill>
              </a:rPr>
              <a:t>História</a:t>
            </a:r>
            <a:endParaRPr b="1" sz="3100">
              <a:solidFill>
                <a:schemeClr val="lt1"/>
              </a:solidFill>
            </a:endParaRPr>
          </a:p>
        </p:txBody>
      </p:sp>
      <p:pic>
        <p:nvPicPr>
          <p:cNvPr id="68" name="Google Shape;6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41600"/>
            <a:ext cx="4267199" cy="3556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2000" y="1141600"/>
            <a:ext cx="4419600" cy="3556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311700" y="445025"/>
            <a:ext cx="8520600" cy="8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100">
                <a:solidFill>
                  <a:schemeClr val="lt1"/>
                </a:solidFill>
              </a:rPr>
              <a:t>Valores fundamentais</a:t>
            </a:r>
            <a:endParaRPr b="1" sz="3100">
              <a:solidFill>
                <a:schemeClr val="lt1"/>
              </a:solidFill>
            </a:endParaRPr>
          </a:p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311700" y="1392550"/>
            <a:ext cx="8520600" cy="317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pt-BR">
                <a:solidFill>
                  <a:schemeClr val="lt1"/>
                </a:solidFill>
              </a:rPr>
              <a:t>Indivíduos e interações mais que processos e ferramentas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pt-BR">
                <a:solidFill>
                  <a:schemeClr val="lt1"/>
                </a:solidFill>
              </a:rPr>
              <a:t>Software em funcionamento mais que documentação abrangente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pt-BR">
                <a:solidFill>
                  <a:schemeClr val="lt1"/>
                </a:solidFill>
              </a:rPr>
              <a:t>Colaboração com o cliente mais que negociação de contratos</a:t>
            </a:r>
            <a:endParaRPr>
              <a:solidFill>
                <a:schemeClr val="lt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</a:pPr>
            <a:r>
              <a:rPr lang="pt-BR">
                <a:solidFill>
                  <a:schemeClr val="lt1"/>
                </a:solidFill>
              </a:rPr>
              <a:t>Responder a mudanças mais que seguir um plano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title"/>
          </p:nvPr>
        </p:nvSpPr>
        <p:spPr>
          <a:xfrm>
            <a:off x="311700" y="0"/>
            <a:ext cx="8520600" cy="8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100">
                <a:solidFill>
                  <a:schemeClr val="lt1"/>
                </a:solidFill>
              </a:rPr>
              <a:t>Princípios</a:t>
            </a:r>
            <a:endParaRPr b="1" sz="3100">
              <a:solidFill>
                <a:schemeClr val="lt1"/>
              </a:solidFill>
            </a:endParaRPr>
          </a:p>
        </p:txBody>
      </p:sp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07114" y="603025"/>
            <a:ext cx="5929774" cy="4266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445025"/>
            <a:ext cx="8520600" cy="84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100">
                <a:solidFill>
                  <a:schemeClr val="lt1"/>
                </a:solidFill>
              </a:rPr>
              <a:t>Conclusão</a:t>
            </a:r>
            <a:endParaRPr b="1" sz="3100">
              <a:solidFill>
                <a:schemeClr val="lt1"/>
              </a:solidFill>
            </a:endParaRPr>
          </a:p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311700" y="1452350"/>
            <a:ext cx="8520600" cy="317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45720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 principal impacto na adoção de metodologias ágeis é na produtividade da equipe de desenvolvimento. Como seu principal objetivo é reduzir o tempo de entrega dos projetos e burocracias, isso contribui para que a empresa tenha um ganho enorme em produtividade. Além disso, em uma empresa que possui uma cultura ágil, as equipes são autogerenciáveis, isso faz com que os próprios funcionários se cobrem a respeito de prazos e metas.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solidFill>
                  <a:schemeClr val="lt1"/>
                </a:solidFill>
              </a:rPr>
              <a:t>Bibliografia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272700" y="1152475"/>
            <a:ext cx="8598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u="sng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https://agilemanifesto.org/iso/ptbr/manifesto.html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pt-BR" u="sng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https://www.alura.com.br/artigos/o-que-e-metodologia-agil</a:t>
            </a:r>
            <a:endParaRPr u="sng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u="sng">
                <a:solidFill>
                  <a:srgbClr val="FFFFFF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https://www.youtube.com/watch?v=ycvaECDc31w&amp;t=2326s&amp;ab_channel=FabioAkita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